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60" r:id="rId2"/>
    <p:sldMasterId id="2147483673" r:id="rId3"/>
    <p:sldMasterId id="2147483680" r:id="rId4"/>
    <p:sldMasterId id="2147483694" r:id="rId5"/>
  </p:sldMasterIdLst>
  <p:notesMasterIdLst>
    <p:notesMasterId r:id="rId31"/>
  </p:notesMasterIdLst>
  <p:handoutMasterIdLst>
    <p:handoutMasterId r:id="rId32"/>
  </p:handoutMasterIdLst>
  <p:sldIdLst>
    <p:sldId id="593" r:id="rId6"/>
    <p:sldId id="594" r:id="rId7"/>
    <p:sldId id="601" r:id="rId8"/>
    <p:sldId id="629" r:id="rId9"/>
    <p:sldId id="600" r:id="rId10"/>
    <p:sldId id="537" r:id="rId11"/>
    <p:sldId id="538" r:id="rId12"/>
    <p:sldId id="542" r:id="rId13"/>
    <p:sldId id="545" r:id="rId14"/>
    <p:sldId id="623" r:id="rId15"/>
    <p:sldId id="626" r:id="rId16"/>
    <p:sldId id="548" r:id="rId17"/>
    <p:sldId id="550" r:id="rId18"/>
    <p:sldId id="552" r:id="rId19"/>
    <p:sldId id="553" r:id="rId20"/>
    <p:sldId id="627" r:id="rId21"/>
    <p:sldId id="624" r:id="rId22"/>
    <p:sldId id="554" r:id="rId23"/>
    <p:sldId id="555" r:id="rId24"/>
    <p:sldId id="589" r:id="rId25"/>
    <p:sldId id="557" r:id="rId26"/>
    <p:sldId id="591" r:id="rId27"/>
    <p:sldId id="630" r:id="rId28"/>
    <p:sldId id="514" r:id="rId29"/>
    <p:sldId id="597" r:id="rId30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8BF40F0B-4F43-4FAC-A44B-30B01452C980}">
          <p14:sldIdLst>
            <p14:sldId id="593"/>
            <p14:sldId id="594"/>
            <p14:sldId id="601"/>
          </p14:sldIdLst>
        </p14:section>
        <p14:section name="Strings" id="{FFABAE1C-6DD7-4C2C-8F4E-4384CCAFF100}">
          <p14:sldIdLst>
            <p14:sldId id="629"/>
            <p14:sldId id="600"/>
          </p14:sldIdLst>
        </p14:section>
        <p14:section name="Manipulating Strings" id="{4F292909-1B7D-40DF-82DD-66B412164F61}">
          <p14:sldIdLst>
            <p14:sldId id="537"/>
            <p14:sldId id="538"/>
            <p14:sldId id="542"/>
            <p14:sldId id="545"/>
            <p14:sldId id="623"/>
            <p14:sldId id="626"/>
            <p14:sldId id="548"/>
            <p14:sldId id="550"/>
            <p14:sldId id="552"/>
            <p14:sldId id="553"/>
            <p14:sldId id="627"/>
            <p14:sldId id="624"/>
            <p14:sldId id="554"/>
            <p14:sldId id="555"/>
            <p14:sldId id="589"/>
            <p14:sldId id="557"/>
          </p14:sldIdLst>
        </p14:section>
        <p14:section name="Conclusion" id="{9286E23B-2FC3-40A0-8C1A-42589FB25A33}">
          <p14:sldIdLst>
            <p14:sldId id="591"/>
            <p14:sldId id="630"/>
            <p14:sldId id="514"/>
            <p14:sldId id="597"/>
          </p14:sldIdLst>
        </p14:section>
      </p14:sectionLst>
    </p:ex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Автор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2A010"/>
    <a:srgbClr val="FFFFFF"/>
    <a:srgbClr val="C6C0AA"/>
    <a:srgbClr val="F9F0AB"/>
    <a:srgbClr val="F9E6AB"/>
    <a:srgbClr val="F9FAAB"/>
    <a:srgbClr val="767691"/>
    <a:srgbClr val="7676AA"/>
    <a:srgbClr val="603A14"/>
    <a:srgbClr val="E85C0E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801" autoAdjust="0"/>
    <p:restoredTop sz="96256" autoAdjust="0"/>
  </p:normalViewPr>
  <p:slideViewPr>
    <p:cSldViewPr>
      <p:cViewPr>
        <p:scale>
          <a:sx n="46" d="100"/>
          <a:sy n="46" d="100"/>
        </p:scale>
        <p:origin x="-102" y="-192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slideMaster" Target="slideMasters/slideMaster2.xml"/><Relationship Id="rId21" Type="http://schemas.openxmlformats.org/officeDocument/2006/relationships/slide" Target="slides/slide16.xml"/><Relationship Id="rId34" Type="http://schemas.openxmlformats.org/officeDocument/2006/relationships/presProps" Target="pres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commentAuthors" Target="commentAuthor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handoutMaster" Target="handoutMasters/handoutMaster1.xml"/><Relationship Id="rId37" Type="http://schemas.openxmlformats.org/officeDocument/2006/relationships/tableStyles" Target="tableStyles.xml"/><Relationship Id="rId5" Type="http://schemas.openxmlformats.org/officeDocument/2006/relationships/slideMaster" Target="slideMasters/slideMaster4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theme" Target="theme/theme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3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7/21/2017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7/21/2017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41515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25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27620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47497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8E9C080-C230-4FC9-8855-25F93EDE6954}" type="slidenum">
              <a:rPr lang="en-US"/>
              <a:pPr/>
              <a:t>6</a:t>
            </a:fld>
            <a:r>
              <a:rPr lang="en-US" dirty="0"/>
              <a:t>##</a:t>
            </a:r>
          </a:p>
        </p:txBody>
      </p:sp>
      <p:sp>
        <p:nvSpPr>
          <p:cNvPr id="4751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51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7837051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4351A60-BC04-4D56-8364-D10D2FD458CF}" type="slidenum">
              <a:rPr lang="en-US"/>
              <a:pPr/>
              <a:t>14</a:t>
            </a:fld>
            <a:r>
              <a:rPr lang="en-US" dirty="0"/>
              <a:t>##</a:t>
            </a:r>
          </a:p>
        </p:txBody>
      </p:sp>
      <p:sp>
        <p:nvSpPr>
          <p:cNvPr id="4628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28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4951357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6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584200" y="465138"/>
            <a:ext cx="8051800" cy="4530725"/>
          </a:xfrm>
          <a:ln/>
        </p:spPr>
      </p:sp>
      <p:sp>
        <p:nvSpPr>
          <p:cNvPr id="6696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73998" y="5228594"/>
            <a:ext cx="5733818" cy="3475155"/>
          </a:xfrm>
        </p:spPr>
        <p:txBody>
          <a:bodyPr/>
          <a:lstStyle/>
          <a:p>
            <a:endParaRPr lang="bg-BG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62679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6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584200" y="465138"/>
            <a:ext cx="8051800" cy="4530725"/>
          </a:xfrm>
          <a:ln/>
        </p:spPr>
      </p:sp>
      <p:sp>
        <p:nvSpPr>
          <p:cNvPr id="6696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73998" y="5228594"/>
            <a:ext cx="5733818" cy="3475155"/>
          </a:xfrm>
        </p:spPr>
        <p:txBody>
          <a:bodyPr/>
          <a:lstStyle/>
          <a:p>
            <a:endParaRPr lang="bg-BG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03014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BE65B3B-E6E2-4525-8F2E-49AC8F612DB9}" type="slidenum">
              <a:rPr lang="en-US"/>
              <a:pPr/>
              <a:t>22</a:t>
            </a:fld>
            <a:r>
              <a:rPr lang="en-US" dirty="0"/>
              <a:t>##</a:t>
            </a:r>
          </a:p>
        </p:txBody>
      </p:sp>
      <p:sp>
        <p:nvSpPr>
          <p:cNvPr id="435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52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1704398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23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47805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50815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3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4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82401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 cstate="print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621881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418147743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7/21/2017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7423328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ource Code Exampl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 marL="0" indent="0">
              <a:buNone/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Sample source code:</a:t>
            </a:r>
            <a:endParaRPr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24013" y="1892119"/>
            <a:ext cx="10940800" cy="1689281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4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77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7/21/2017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347773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3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3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319643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211955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 cstate="print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4644026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85368701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7/21/2017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6843663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ource Code Exampl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 marL="0" indent="0">
              <a:buNone/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Sample source code:</a:t>
            </a:r>
            <a:endParaRPr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24013" y="1892119"/>
            <a:ext cx="10940800" cy="1689281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4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77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7/21/2017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7101994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3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3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8745725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2106745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 cstate="print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840188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323951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3214264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7/21/2017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265541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ource Code Exampl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 marL="0" indent="0">
              <a:buNone/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Sample source code:</a:t>
            </a:r>
            <a:endParaRPr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24013" y="1892119"/>
            <a:ext cx="10940800" cy="1689281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4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77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7/21/2017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9905416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3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3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756071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slideLayout" Target="../slideLayouts/slideLayout8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slideLayout" Target="../slideLayouts/slideLayout14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slideLayout" Target="../slideLayouts/slideLayout20.xml"/><Relationship Id="rId7" Type="http://schemas.openxmlformats.org/officeDocument/2006/relationships/theme" Target="../theme/theme4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5" Type="http://schemas.openxmlformats.org/officeDocument/2006/relationships/slideLayout" Target="../slideLayouts/slideLayout22.xml"/><Relationship Id="rId4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707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7/21/2017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4585974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7/21/2017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377238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7/21/2017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833363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softuni.or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openxmlformats.org/officeDocument/2006/relationships/image" Target="../media/image15.jpe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14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320#1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320#2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hyperlink" Target="http://smartit.bg/" TargetMode="External"/><Relationship Id="rId13" Type="http://schemas.openxmlformats.org/officeDocument/2006/relationships/image" Target="../media/image31.png"/><Relationship Id="rId18" Type="http://schemas.openxmlformats.org/officeDocument/2006/relationships/hyperlink" Target="http://www.superhosting.bg/" TargetMode="External"/><Relationship Id="rId3" Type="http://schemas.openxmlformats.org/officeDocument/2006/relationships/hyperlink" Target="https://softuni.bg/courses/programming-fundamentals" TargetMode="External"/><Relationship Id="rId21" Type="http://schemas.openxmlformats.org/officeDocument/2006/relationships/image" Target="../media/image35.png"/><Relationship Id="rId7" Type="http://schemas.openxmlformats.org/officeDocument/2006/relationships/image" Target="../media/image28.png"/><Relationship Id="rId12" Type="http://schemas.openxmlformats.org/officeDocument/2006/relationships/hyperlink" Target="http://www.indeavr.com/" TargetMode="External"/><Relationship Id="rId17" Type="http://schemas.openxmlformats.org/officeDocument/2006/relationships/image" Target="../media/image33.png"/><Relationship Id="rId2" Type="http://schemas.openxmlformats.org/officeDocument/2006/relationships/notesSlide" Target="../notesSlides/notesSlide8.xml"/><Relationship Id="rId16" Type="http://schemas.openxmlformats.org/officeDocument/2006/relationships/hyperlink" Target="http://netpeak.bg/" TargetMode="External"/><Relationship Id="rId20" Type="http://schemas.openxmlformats.org/officeDocument/2006/relationships/hyperlink" Target="http://www.telenor.bg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xs-software.com/" TargetMode="External"/><Relationship Id="rId11" Type="http://schemas.openxmlformats.org/officeDocument/2006/relationships/image" Target="../media/image30.png"/><Relationship Id="rId5" Type="http://schemas.openxmlformats.org/officeDocument/2006/relationships/image" Target="../media/image27.png"/><Relationship Id="rId15" Type="http://schemas.openxmlformats.org/officeDocument/2006/relationships/image" Target="../media/image32.png"/><Relationship Id="rId10" Type="http://schemas.openxmlformats.org/officeDocument/2006/relationships/hyperlink" Target="http://www.softwaregroup-bg.com/" TargetMode="External"/><Relationship Id="rId19" Type="http://schemas.openxmlformats.org/officeDocument/2006/relationships/image" Target="../media/image34.png"/><Relationship Id="rId4" Type="http://schemas.openxmlformats.org/officeDocument/2006/relationships/hyperlink" Target="http://www.luxoft.com/" TargetMode="External"/><Relationship Id="rId9" Type="http://schemas.openxmlformats.org/officeDocument/2006/relationships/image" Target="../media/image29.png"/><Relationship Id="rId14" Type="http://schemas.openxmlformats.org/officeDocument/2006/relationships/hyperlink" Target="http://www.infragistics.com/" TargetMode="Externa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hyperlink" Target="https://telerikacademy.com/Courses/Courses/Details/219" TargetMode="External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hyperlink" Target="http://creativecommons.org/licenses/by-nc-sa/3.0/deed.en_US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elerikacademy.com/Courses/Courses/Details/81" TargetMode="External"/><Relationship Id="rId5" Type="http://schemas.openxmlformats.org/officeDocument/2006/relationships/hyperlink" Target="http://creativecommons.org/licenses/by-sa/4.0/" TargetMode="External"/><Relationship Id="rId4" Type="http://schemas.openxmlformats.org/officeDocument/2006/relationships/hyperlink" Target="http://www.introprogramming.info/english-intro-csharp-book/" TargetMode="External"/><Relationship Id="rId9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0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3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2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38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Relationship Id="rId1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579812" y="457200"/>
            <a:ext cx="7910299" cy="1476352"/>
          </a:xfrm>
        </p:spPr>
        <p:txBody>
          <a:bodyPr>
            <a:normAutofit/>
          </a:bodyPr>
          <a:lstStyle/>
          <a:p>
            <a:r>
              <a:rPr lang="en-US" dirty="0"/>
              <a:t>Strings and Text Processing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579812" y="1965299"/>
            <a:ext cx="7910299" cy="1311301"/>
          </a:xfrm>
        </p:spPr>
        <p:txBody>
          <a:bodyPr>
            <a:normAutofit/>
          </a:bodyPr>
          <a:lstStyle/>
          <a:p>
            <a:r>
              <a:rPr lang="en-US" dirty="0"/>
              <a:t>Processing and Manipulating Text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684212" y="4410539"/>
            <a:ext cx="3187613" cy="525135"/>
          </a:xfrm>
        </p:spPr>
        <p:txBody>
          <a:bodyPr/>
          <a:lstStyle/>
          <a:p>
            <a:r>
              <a:rPr lang="en-US" dirty="0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84213" y="4880438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684212" y="5334000"/>
            <a:ext cx="3187613" cy="363552"/>
          </a:xfrm>
        </p:spPr>
        <p:txBody>
          <a:bodyPr/>
          <a:lstStyle/>
          <a:p>
            <a:r>
              <a:rPr lang="en-US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684212" y="5715000"/>
            <a:ext cx="3187613" cy="331235"/>
          </a:xfrm>
        </p:spPr>
        <p:txBody>
          <a:bodyPr/>
          <a:lstStyle/>
          <a:p>
            <a:r>
              <a:rPr lang="en-US" dirty="0">
                <a:hlinkClick r:id="rId3"/>
              </a:rPr>
              <a:t>http://softuni.bg</a:t>
            </a:r>
            <a:endParaRPr lang="en-US" dirty="0"/>
          </a:p>
        </p:txBody>
      </p:sp>
      <p:pic>
        <p:nvPicPr>
          <p:cNvPr id="1028" name="Picture 4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5783" y="3219091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12" descr="http://softuni.b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579812" y="3634268"/>
            <a:ext cx="2438400" cy="2675987"/>
          </a:xfrm>
          <a:prstGeom prst="rect">
            <a:avLst/>
          </a:prstGeom>
        </p:spPr>
      </p:pic>
      <p:pic>
        <p:nvPicPr>
          <p:cNvPr id="17" name="Picture 16" descr="http://softuni.org">
            <a:hlinkClick r:id="rId7" tooltip="Software University Foundation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745783" y="2057400"/>
            <a:ext cx="2175525" cy="838552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4" name="Picture 8" descr="Ball-of-thick-string-007.jpg (460×276)"/>
          <p:cNvPicPr>
            <a:picLocks noGrp="1" noChangeAspect="1" noChangeArrowheads="1"/>
          </p:cNvPicPr>
          <p:nvPr>
            <p:ph type="pic" sz="quarter" idx="16"/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8093" y="3505200"/>
            <a:ext cx="3689697" cy="19050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image2.jpeg"/>
          <p:cNvPicPr>
            <a:picLocks/>
          </p:cNvPicPr>
          <p:nvPr/>
        </p:nvPicPr>
        <p:blipFill>
          <a:blip r:embed="rId10" cstate="print">
            <a:extLst/>
          </a:blip>
          <a:srcRect l="2237" r="2237"/>
          <a:stretch>
            <a:fillRect/>
          </a:stretch>
        </p:blipFill>
        <p:spPr>
          <a:xfrm>
            <a:off x="8532811" y="4572000"/>
            <a:ext cx="3200401" cy="18288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0342975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Problem: Count substring occurrences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dirty="0"/>
              <a:t>You are given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text </a:t>
            </a:r>
            <a:r>
              <a:rPr lang="en-US" dirty="0"/>
              <a:t>and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pattern</a:t>
            </a:r>
          </a:p>
          <a:p>
            <a:pPr lvl="1"/>
            <a:r>
              <a:rPr lang="en-US" dirty="0"/>
              <a:t>Find how many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times</a:t>
            </a:r>
            <a:r>
              <a:rPr lang="en-US" dirty="0"/>
              <a:t> that pattern is in the text.</a:t>
            </a:r>
          </a:p>
          <a:p>
            <a:pPr lvl="2"/>
            <a:r>
              <a:rPr lang="en-US" dirty="0"/>
              <a:t>Overlapping is allowed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746012" y="3545376"/>
            <a:ext cx="2411104" cy="83099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ababa </a:t>
            </a:r>
            <a:r>
              <a:rPr lang="en-US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c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aba</a:t>
            </a:r>
            <a:endParaRPr lang="en-US" dirty="0"/>
          </a:p>
          <a:p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aba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3865589" y="3695995"/>
            <a:ext cx="730052" cy="58785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3</a:t>
            </a: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Right Arrow 8"/>
          <p:cNvSpPr/>
          <p:nvPr/>
        </p:nvSpPr>
        <p:spPr>
          <a:xfrm>
            <a:off x="3267818" y="3830130"/>
            <a:ext cx="444897" cy="3511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746012" y="4953001"/>
            <a:ext cx="3824400" cy="91480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Welcome to SoftUni</a:t>
            </a: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Java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5364360" y="5136196"/>
            <a:ext cx="730052" cy="58785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0</a:t>
            </a: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2" name="Right Arrow 11"/>
          <p:cNvSpPr/>
          <p:nvPr/>
        </p:nvSpPr>
        <p:spPr>
          <a:xfrm>
            <a:off x="4799012" y="5238782"/>
            <a:ext cx="444897" cy="3511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6325580" y="3545375"/>
            <a:ext cx="2411104" cy="83099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aaaaaa</a:t>
            </a:r>
            <a:endParaRPr lang="en-US" dirty="0"/>
          </a:p>
          <a:p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aa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9540380" y="3711768"/>
            <a:ext cx="730052" cy="55630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5</a:t>
            </a: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5" name="Right Arrow 14"/>
          <p:cNvSpPr/>
          <p:nvPr/>
        </p:nvSpPr>
        <p:spPr>
          <a:xfrm>
            <a:off x="8847386" y="3830129"/>
            <a:ext cx="444897" cy="3511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6" name="TextBox 15"/>
          <p:cNvSpPr txBox="1"/>
          <p:nvPr/>
        </p:nvSpPr>
        <p:spPr>
          <a:xfrm>
            <a:off x="760412" y="6190147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https://judge.softuni.bg/Contests/Practice/Index/320#1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9054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026459"/>
          </a:xfrm>
        </p:spPr>
        <p:txBody>
          <a:bodyPr/>
          <a:lstStyle/>
          <a:p>
            <a:r>
              <a:rPr lang="en-GB" dirty="0"/>
              <a:t>Solution: Count substring occurrences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227011" y="1143000"/>
            <a:ext cx="11961813" cy="55745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input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input().lower()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pattern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input().lower()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counter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try: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index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input.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find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(pattern)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except: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index = -1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while (index != -1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):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counter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++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try: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index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input.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find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(pattern, index + 1)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except: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index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print(counter)</a:t>
            </a:r>
            <a:endParaRPr lang="bg-BG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62100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2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Extracting Substrings</a:t>
            </a:r>
            <a:endParaRPr lang="bg-BG" dirty="0"/>
          </a:p>
        </p:txBody>
      </p:sp>
      <p:sp>
        <p:nvSpPr>
          <p:cNvPr id="607235" name="Rectangle 3"/>
          <p:cNvSpPr>
            <a:spLocks noGrp="1" noChangeArrowheads="1"/>
          </p:cNvSpPr>
          <p:nvPr>
            <p:ph idx="1"/>
          </p:nvPr>
        </p:nvSpPr>
        <p:spPr>
          <a:xfrm>
            <a:off x="303212" y="1066801"/>
            <a:ext cx="11049000" cy="565467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Extracting substrings</a:t>
            </a:r>
          </a:p>
          <a:p>
            <a:pPr lvl="1">
              <a:lnSpc>
                <a:spcPct val="100000"/>
              </a:lnSpc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Str[startIndex :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startIndex + length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]</a:t>
            </a:r>
            <a:endParaRPr lang="en-US" b="1" noProof="1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lvl="1">
              <a:lnSpc>
                <a:spcPct val="100000"/>
              </a:lnSpc>
            </a:pPr>
            <a:endParaRPr lang="en-US" noProof="1"/>
          </a:p>
          <a:p>
            <a:pPr lvl="1">
              <a:lnSpc>
                <a:spcPct val="100000"/>
              </a:lnSpc>
            </a:pPr>
            <a:endParaRPr lang="en-US" noProof="1"/>
          </a:p>
          <a:p>
            <a:pPr lvl="1">
              <a:lnSpc>
                <a:spcPct val="100000"/>
              </a:lnSpc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Str[startIndex:]</a:t>
            </a:r>
            <a:endParaRPr lang="en-US" b="1" noProof="1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07238" name="Rectangle 6"/>
          <p:cNvSpPr>
            <a:spLocks noChangeArrowheads="1"/>
          </p:cNvSpPr>
          <p:nvPr/>
        </p:nvSpPr>
        <p:spPr bwMode="auto">
          <a:xfrm>
            <a:off x="1052511" y="2391804"/>
            <a:ext cx="10147301" cy="12003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filename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:\\Pics\\Rila200</a:t>
            </a:r>
            <a:r>
              <a:rPr lang="bg-BG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.jpg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name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filename[8:16]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name is Rila200</a:t>
            </a:r>
            <a:r>
              <a:rPr lang="bg-BG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07239" name="Rectangle 7"/>
          <p:cNvSpPr>
            <a:spLocks noChangeArrowheads="1"/>
          </p:cNvSpPr>
          <p:nvPr/>
        </p:nvSpPr>
        <p:spPr bwMode="auto">
          <a:xfrm>
            <a:off x="1072498" y="4286071"/>
            <a:ext cx="10127314" cy="12003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filename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:\\Pics\\Summer2009.jpg"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nameAndExtension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filename[8:]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nameAndExtension is Summer2009.jpg</a:t>
            </a:r>
          </a:p>
        </p:txBody>
      </p:sp>
      <p:graphicFrame>
        <p:nvGraphicFramePr>
          <p:cNvPr id="607342" name="Group 1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953907"/>
              </p:ext>
            </p:extLst>
          </p:nvPr>
        </p:nvGraphicFramePr>
        <p:xfrm>
          <a:off x="1098619" y="5775445"/>
          <a:ext cx="8142285" cy="845504"/>
        </p:xfrm>
        <a:graphic>
          <a:graphicData uri="http://schemas.openxmlformats.org/drawingml/2006/table">
            <a:tbl>
              <a:tblPr/>
              <a:tblGrid>
                <a:gridCol w="40790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0790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40790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403177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407902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404752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407902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407901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  <a:gridCol w="409477">
                  <a:extLst>
                    <a:ext uri="{9D8B030D-6E8A-4147-A177-3AD203B41FA5}">
                      <a16:colId xmlns:a16="http://schemas.microsoft.com/office/drawing/2014/main" xmlns="" val="20008"/>
                    </a:ext>
                  </a:extLst>
                </a:gridCol>
                <a:gridCol w="407902">
                  <a:extLst>
                    <a:ext uri="{9D8B030D-6E8A-4147-A177-3AD203B41FA5}">
                      <a16:colId xmlns:a16="http://schemas.microsoft.com/office/drawing/2014/main" xmlns="" val="20009"/>
                    </a:ext>
                  </a:extLst>
                </a:gridCol>
                <a:gridCol w="406327">
                  <a:extLst>
                    <a:ext uri="{9D8B030D-6E8A-4147-A177-3AD203B41FA5}">
                      <a16:colId xmlns:a16="http://schemas.microsoft.com/office/drawing/2014/main" xmlns="" val="20010"/>
                    </a:ext>
                  </a:extLst>
                </a:gridCol>
                <a:gridCol w="406327">
                  <a:extLst>
                    <a:ext uri="{9D8B030D-6E8A-4147-A177-3AD203B41FA5}">
                      <a16:colId xmlns:a16="http://schemas.microsoft.com/office/drawing/2014/main" xmlns="" val="20011"/>
                    </a:ext>
                  </a:extLst>
                </a:gridCol>
                <a:gridCol w="406327">
                  <a:extLst>
                    <a:ext uri="{9D8B030D-6E8A-4147-A177-3AD203B41FA5}">
                      <a16:colId xmlns:a16="http://schemas.microsoft.com/office/drawing/2014/main" xmlns="" val="20012"/>
                    </a:ext>
                  </a:extLst>
                </a:gridCol>
                <a:gridCol w="407901">
                  <a:extLst>
                    <a:ext uri="{9D8B030D-6E8A-4147-A177-3AD203B41FA5}">
                      <a16:colId xmlns:a16="http://schemas.microsoft.com/office/drawing/2014/main" xmlns="" val="20013"/>
                    </a:ext>
                  </a:extLst>
                </a:gridCol>
                <a:gridCol w="406327">
                  <a:extLst>
                    <a:ext uri="{9D8B030D-6E8A-4147-A177-3AD203B41FA5}">
                      <a16:colId xmlns:a16="http://schemas.microsoft.com/office/drawing/2014/main" xmlns="" val="20014"/>
                    </a:ext>
                  </a:extLst>
                </a:gridCol>
                <a:gridCol w="406327">
                  <a:extLst>
                    <a:ext uri="{9D8B030D-6E8A-4147-A177-3AD203B41FA5}">
                      <a16:colId xmlns:a16="http://schemas.microsoft.com/office/drawing/2014/main" xmlns="" val="20015"/>
                    </a:ext>
                  </a:extLst>
                </a:gridCol>
                <a:gridCol w="406327">
                  <a:extLst>
                    <a:ext uri="{9D8B030D-6E8A-4147-A177-3AD203B41FA5}">
                      <a16:colId xmlns:a16="http://schemas.microsoft.com/office/drawing/2014/main" xmlns="" val="20016"/>
                    </a:ext>
                  </a:extLst>
                </a:gridCol>
                <a:gridCol w="407902">
                  <a:extLst>
                    <a:ext uri="{9D8B030D-6E8A-4147-A177-3AD203B41FA5}">
                      <a16:colId xmlns:a16="http://schemas.microsoft.com/office/drawing/2014/main" xmlns="" val="20017"/>
                    </a:ext>
                  </a:extLst>
                </a:gridCol>
                <a:gridCol w="407901">
                  <a:extLst>
                    <a:ext uri="{9D8B030D-6E8A-4147-A177-3AD203B41FA5}">
                      <a16:colId xmlns:a16="http://schemas.microsoft.com/office/drawing/2014/main" xmlns="" val="20018"/>
                    </a:ext>
                  </a:extLst>
                </a:gridCol>
                <a:gridCol w="407902">
                  <a:extLst>
                    <a:ext uri="{9D8B030D-6E8A-4147-A177-3AD203B41FA5}">
                      <a16:colId xmlns:a16="http://schemas.microsoft.com/office/drawing/2014/main" xmlns="" val="20019"/>
                    </a:ext>
                  </a:extLst>
                </a:gridCol>
              </a:tblGrid>
              <a:tr h="43338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0</a:t>
                      </a:r>
                    </a:p>
                  </a:txBody>
                  <a:tcPr marL="90000" marR="90000" marT="46800" marB="46800" anchor="ctr" anchorCtr="1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1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2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3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4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5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6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7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8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9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10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11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12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13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14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15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16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  <a:cs typeface="Arial" charset="0"/>
                        </a:rPr>
                        <a:t>17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  <a:cs typeface="Arial" charset="0"/>
                        </a:rPr>
                        <a:t>18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  <a:cs typeface="Arial" charset="0"/>
                        </a:rPr>
                        <a:t>19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5877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C</a:t>
                      </a:r>
                    </a:p>
                  </a:txBody>
                  <a:tcPr marL="90000" marR="90000" marT="46800" marB="46800" anchor="ctr" anchorCtr="1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: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\ 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P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i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c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s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\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R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i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l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a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2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5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.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j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p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g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9656053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Splitting Strings</a:t>
            </a:r>
            <a:endParaRPr lang="bg-BG" dirty="0"/>
          </a:p>
        </p:txBody>
      </p:sp>
      <p:sp>
        <p:nvSpPr>
          <p:cNvPr id="63488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To split a string by given separator(s) use the following method</a:t>
            </a:r>
            <a:r>
              <a:rPr lang="en-US" dirty="0" smtClean="0"/>
              <a:t>: split</a:t>
            </a:r>
            <a:endParaRPr lang="en-US" sz="3000" dirty="0"/>
          </a:p>
          <a:p>
            <a:pPr>
              <a:lnSpc>
                <a:spcPct val="100000"/>
              </a:lnSpc>
            </a:pPr>
            <a:r>
              <a:rPr lang="en-US" dirty="0"/>
              <a:t>Example:</a:t>
            </a:r>
            <a:endParaRPr lang="bg-BG" dirty="0"/>
          </a:p>
        </p:txBody>
      </p:sp>
      <p:sp>
        <p:nvSpPr>
          <p:cNvPr id="634885" name="Rectangle 5"/>
          <p:cNvSpPr>
            <a:spLocks noChangeArrowheads="1"/>
          </p:cNvSpPr>
          <p:nvPr/>
        </p:nvSpPr>
        <p:spPr bwMode="auto">
          <a:xfrm>
            <a:off x="684212" y="3200400"/>
            <a:ext cx="10668000" cy="230832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listOfBeers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"Amstel, Zagorka, Tuborg, Becks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."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beers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listOfBeers.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split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 ', ',',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'.')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print("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Available beers are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:")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beer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beers: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print(beer)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6" name="Picture 1" descr="C:\Trash\splot.png"/>
          <p:cNvPicPr>
            <a:picLocks noChangeAspect="1" noChangeArrowheads="1"/>
          </p:cNvPicPr>
          <p:nvPr/>
        </p:nvPicPr>
        <p:blipFill>
          <a:blip r:embed="rId2" cstate="screen">
            <a:lum bright="10000" contras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1012" y="4572000"/>
            <a:ext cx="1495424" cy="1342234"/>
          </a:xfrm>
          <a:prstGeom prst="rect">
            <a:avLst/>
          </a:prstGeom>
          <a:noFill/>
          <a:effectLst>
            <a:softEdge rad="31750"/>
          </a:effec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1622215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826" name="Rectangle 2"/>
          <p:cNvSpPr>
            <a:spLocks noGrp="1" noChangeArrowheads="1"/>
          </p:cNvSpPr>
          <p:nvPr>
            <p:ph type="title"/>
          </p:nvPr>
        </p:nvSpPr>
        <p:spPr>
          <a:xfrm>
            <a:off x="1446212" y="4572000"/>
            <a:ext cx="8938472" cy="8206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Other String Operations</a:t>
            </a:r>
            <a:endParaRPr lang="bg-BG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446212" y="5373968"/>
            <a:ext cx="8938472" cy="1085929"/>
          </a:xfrm>
        </p:spPr>
        <p:txBody>
          <a:bodyPr/>
          <a:lstStyle/>
          <a:p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Replacing Substrings, Deleting Substrings, Changing Character Casing, Trimming</a:t>
            </a:r>
            <a:endParaRPr lang="bg-BG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0686" y="1524000"/>
            <a:ext cx="4229523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12560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Replacing and Deleting Substrings</a:t>
            </a:r>
            <a:endParaRPr lang="bg-BG" sz="3600" dirty="0"/>
          </a:p>
        </p:txBody>
      </p:sp>
      <p:sp>
        <p:nvSpPr>
          <p:cNvPr id="4638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str.replace(match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, </a:t>
            </a: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term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)</a:t>
            </a:r>
            <a:r>
              <a:rPr lang="en-US" sz="3000" dirty="0"/>
              <a:t> – replaces all occurrences of given string with another</a:t>
            </a:r>
          </a:p>
          <a:p>
            <a:pPr lvl="1">
              <a:lnSpc>
                <a:spcPct val="100000"/>
              </a:lnSpc>
            </a:pPr>
            <a:r>
              <a:rPr lang="en-US" sz="2800" dirty="0"/>
              <a:t>The result is a new string (strings are immutable)</a:t>
            </a:r>
          </a:p>
          <a:p>
            <a:pPr lvl="1">
              <a:lnSpc>
                <a:spcPct val="100000"/>
              </a:lnSpc>
            </a:pPr>
            <a:endParaRPr lang="en-US" sz="2600" dirty="0"/>
          </a:p>
          <a:p>
            <a:pPr lvl="1">
              <a:lnSpc>
                <a:spcPct val="100000"/>
              </a:lnSpc>
            </a:pPr>
            <a:endParaRPr lang="en-US" sz="2600" dirty="0"/>
          </a:p>
        </p:txBody>
      </p:sp>
      <p:sp>
        <p:nvSpPr>
          <p:cNvPr id="463876" name="Rectangle 4"/>
          <p:cNvSpPr>
            <a:spLocks noChangeArrowheads="1"/>
          </p:cNvSpPr>
          <p:nvPr/>
        </p:nvSpPr>
        <p:spPr bwMode="auto">
          <a:xfrm>
            <a:off x="836612" y="2870537"/>
            <a:ext cx="10439400" cy="110799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cocktail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"Vodka + Martini + Cherry";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replaced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cocktail.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replace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("+", "and");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Vodka and Martini and Cherry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8677818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Problem: Text filter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dirty="0"/>
              <a:t>You are given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text </a:t>
            </a:r>
            <a:r>
              <a:rPr lang="en-US" dirty="0"/>
              <a:t>and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string </a:t>
            </a:r>
            <a:r>
              <a:rPr lang="en-US" dirty="0"/>
              <a:t>of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banned words</a:t>
            </a:r>
          </a:p>
          <a:p>
            <a:pPr lvl="1"/>
            <a:r>
              <a:rPr lang="en-US" dirty="0"/>
              <a:t>Replace all banned words in the text.</a:t>
            </a:r>
          </a:p>
          <a:p>
            <a:pPr lvl="2"/>
            <a:r>
              <a:rPr lang="en-US" dirty="0"/>
              <a:t>You should replace</a:t>
            </a:r>
            <a:r>
              <a:rPr lang="bg-BG" dirty="0"/>
              <a:t> </a:t>
            </a:r>
            <a:r>
              <a:rPr lang="en-GB" dirty="0"/>
              <a:t>with </a:t>
            </a:r>
            <a:r>
              <a:rPr lang="en-US" dirty="0"/>
              <a:t>"</a:t>
            </a:r>
            <a:r>
              <a:rPr lang="en-US" b="1" dirty="0"/>
              <a:t>*</a:t>
            </a:r>
            <a:r>
              <a:rPr lang="en-US" dirty="0"/>
              <a:t>",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equal</a:t>
            </a:r>
            <a:r>
              <a:rPr lang="en-US" dirty="0"/>
              <a:t> to the word's length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1221566" y="3175096"/>
            <a:ext cx="7634400" cy="120032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Linux, Windows</a:t>
            </a:r>
          </a:p>
          <a:p>
            <a:r>
              <a:rPr lang="en-US" dirty="0"/>
              <a:t>It is not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Linux</a:t>
            </a:r>
            <a:r>
              <a:rPr lang="en-US" dirty="0"/>
              <a:t>, it is GNU/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Linux</a:t>
            </a:r>
            <a:r>
              <a:rPr lang="en-US" dirty="0"/>
              <a:t>.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Linux</a:t>
            </a:r>
            <a:r>
              <a:rPr lang="en-US" dirty="0"/>
              <a:t> is merely the kernel, while GNU adds the functionality.</a:t>
            </a:r>
            <a:r>
              <a:rPr lang="bg-BG" dirty="0"/>
              <a:t>..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9" name="Right Arrow 8"/>
          <p:cNvSpPr/>
          <p:nvPr/>
        </p:nvSpPr>
        <p:spPr>
          <a:xfrm rot="5400000">
            <a:off x="4636797" y="4621775"/>
            <a:ext cx="444897" cy="3511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6" name="TextBox 15"/>
          <p:cNvSpPr txBox="1"/>
          <p:nvPr/>
        </p:nvSpPr>
        <p:spPr>
          <a:xfrm>
            <a:off x="760412" y="6190147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https://judge.softuni.bg/Contests/Practice/Index/320#2</a:t>
            </a:r>
            <a:endParaRPr lang="en-US" dirty="0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1217612" y="5219259"/>
            <a:ext cx="7634400" cy="83099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It is not </a:t>
            </a:r>
            <a:r>
              <a:rPr lang="bg-BG" b="1" dirty="0">
                <a:solidFill>
                  <a:schemeClr val="tx2">
                    <a:lumMod val="75000"/>
                  </a:schemeClr>
                </a:solidFill>
              </a:rPr>
              <a:t>*****</a:t>
            </a:r>
            <a:r>
              <a:rPr lang="en-US" dirty="0"/>
              <a:t>, it is GNU/</a:t>
            </a:r>
            <a:r>
              <a:rPr lang="bg-BG" b="1" dirty="0">
                <a:solidFill>
                  <a:schemeClr val="tx2">
                    <a:lumMod val="75000"/>
                  </a:schemeClr>
                </a:solidFill>
              </a:rPr>
              <a:t>*****</a:t>
            </a:r>
            <a:r>
              <a:rPr lang="en-US" dirty="0"/>
              <a:t>. </a:t>
            </a:r>
            <a:r>
              <a:rPr lang="bg-BG" b="1" dirty="0">
                <a:solidFill>
                  <a:schemeClr val="tx2">
                    <a:lumMod val="75000"/>
                  </a:schemeClr>
                </a:solidFill>
              </a:rPr>
              <a:t>*****</a:t>
            </a:r>
            <a:r>
              <a:rPr lang="en-US" dirty="0"/>
              <a:t> is merely the kernel, while GNU adds the functionality.</a:t>
            </a:r>
            <a:r>
              <a:rPr lang="bg-BG" dirty="0"/>
              <a:t>..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65730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6"/>
          <p:cNvSpPr>
            <a:spLocks noChangeArrowheads="1"/>
          </p:cNvSpPr>
          <p:nvPr/>
        </p:nvSpPr>
        <p:spPr bwMode="auto">
          <a:xfrm>
            <a:off x="1903412" y="4800600"/>
            <a:ext cx="3505200" cy="1702784"/>
          </a:xfrm>
          <a:prstGeom prst="wedgeRoundRectCallout">
            <a:avLst>
              <a:gd name="adj1" fmla="val -6324"/>
              <a:gd name="adj2" fmla="val -15421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in</a:t>
            </a:r>
            <a:r>
              <a:rPr lang="en-US" sz="2800" noProof="1" smtClean="0">
                <a:solidFill>
                  <a:srgbClr val="FFFFFF"/>
                </a:solidFill>
              </a:rPr>
              <a:t> </a:t>
            </a:r>
            <a:r>
              <a:rPr lang="en-US" sz="2800" dirty="0">
                <a:solidFill>
                  <a:srgbClr val="FFFFFF"/>
                </a:solidFill>
              </a:rPr>
              <a:t>checks if string contains another string</a:t>
            </a:r>
            <a:endParaRPr lang="bg-BG" sz="28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026459"/>
          </a:xfrm>
        </p:spPr>
        <p:txBody>
          <a:bodyPr/>
          <a:lstStyle/>
          <a:p>
            <a:r>
              <a:rPr lang="en-GB" dirty="0"/>
              <a:t>Solution: Text Filter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31812" y="1116710"/>
            <a:ext cx="11353800" cy="285999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banWords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input().split(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# ToDo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Add seprators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input()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banWord in banWords: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if banWord in text: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text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text.replace(banWord, '*' * len(banWord)) 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print(text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520824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3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Changing Character Casing</a:t>
            </a:r>
            <a:endParaRPr lang="bg-BG" dirty="0"/>
          </a:p>
        </p:txBody>
      </p:sp>
      <p:sp>
        <p:nvSpPr>
          <p:cNvPr id="61133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3200" dirty="0"/>
              <a:t>Using the method </a:t>
            </a: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lower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endParaRPr lang="en-US" sz="3000" dirty="0"/>
          </a:p>
          <a:p>
            <a:pPr>
              <a:lnSpc>
                <a:spcPct val="100000"/>
              </a:lnSpc>
              <a:spcBef>
                <a:spcPts val="1200"/>
              </a:spcBef>
            </a:pPr>
            <a:endParaRPr lang="en-US" sz="3000" dirty="0"/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3200" dirty="0"/>
              <a:t>Using the method </a:t>
            </a: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upper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</a:t>
            </a:r>
          </a:p>
        </p:txBody>
      </p:sp>
      <p:sp>
        <p:nvSpPr>
          <p:cNvPr id="611332" name="Rectangle 4"/>
          <p:cNvSpPr>
            <a:spLocks noChangeArrowheads="1"/>
          </p:cNvSpPr>
          <p:nvPr/>
        </p:nvSpPr>
        <p:spPr bwMode="auto">
          <a:xfrm>
            <a:off x="689550" y="1868055"/>
            <a:ext cx="10510261" cy="116955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alpha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"aBcDeFg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lowerAlpha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alpha.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lower()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#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abcdefg</a:t>
            </a: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print(lowerAlpha)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11333" name="Rectangle 5"/>
          <p:cNvSpPr>
            <a:spLocks noChangeArrowheads="1"/>
          </p:cNvSpPr>
          <p:nvPr/>
        </p:nvSpPr>
        <p:spPr bwMode="auto">
          <a:xfrm>
            <a:off x="684211" y="3935849"/>
            <a:ext cx="10515599" cy="116955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alpha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"aBcDeFg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upperAlpha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alpha.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pper()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#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ABCDEFG</a:t>
            </a: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print(upperAlpha)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361938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63795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str.strip()</a:t>
            </a:r>
            <a:r>
              <a:rPr lang="en-US" sz="3000" noProof="1" smtClean="0">
                <a:latin typeface="+mj-lt"/>
                <a:cs typeface="Consolas" pitchFamily="49" charset="0"/>
              </a:rPr>
              <a:t> </a:t>
            </a:r>
            <a:r>
              <a:rPr lang="en-US" sz="3000" noProof="1">
                <a:latin typeface="+mj-lt"/>
                <a:cs typeface="Consolas" pitchFamily="49" charset="0"/>
              </a:rPr>
              <a:t>– trims whitespaces at start and end of string</a:t>
            </a:r>
          </a:p>
          <a:p>
            <a:pPr>
              <a:lnSpc>
                <a:spcPct val="100000"/>
              </a:lnSpc>
            </a:pPr>
            <a:endParaRPr lang="en-US" sz="3000" dirty="0"/>
          </a:p>
          <a:p>
            <a:pPr>
              <a:lnSpc>
                <a:spcPct val="100000"/>
              </a:lnSpc>
            </a:pPr>
            <a:endParaRPr lang="en-US" sz="3000" dirty="0"/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str.</a:t>
            </a: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strip(chars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>
              <a:lnSpc>
                <a:spcPct val="100000"/>
              </a:lnSpc>
            </a:pPr>
            <a:endParaRPr lang="en-US" sz="3000" dirty="0">
              <a:latin typeface="Courier New" pitchFamily="49" charset="0"/>
            </a:endParaRPr>
          </a:p>
          <a:p>
            <a:pPr>
              <a:lnSpc>
                <a:spcPct val="100000"/>
              </a:lnSpc>
            </a:pPr>
            <a:endParaRPr lang="en-US" sz="3000" dirty="0">
              <a:latin typeface="Courier New" pitchFamily="49" charset="0"/>
            </a:endParaRP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str.</a:t>
            </a: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lstrip()</a:t>
            </a:r>
            <a:r>
              <a:rPr lang="en-US" sz="3000" b="1" noProof="1" smtClean="0">
                <a:latin typeface="+mj-lt"/>
                <a:cs typeface="Consolas" panose="020B0609020204030204" pitchFamily="49" charset="0"/>
              </a:rPr>
              <a:t> </a:t>
            </a:r>
            <a:r>
              <a:rPr lang="en-US" sz="3000" noProof="1">
                <a:latin typeface="+mj-lt"/>
                <a:cs typeface="Consolas" panose="020B0609020204030204" pitchFamily="49" charset="0"/>
              </a:rPr>
              <a:t>and </a:t>
            </a: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str.rstrip()</a:t>
            </a:r>
            <a:endParaRPr lang="en-US" sz="3000" b="1" noProof="1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379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Trimming White Space</a:t>
            </a:r>
            <a:endParaRPr lang="bg-BG" dirty="0"/>
          </a:p>
        </p:txBody>
      </p:sp>
      <p:sp>
        <p:nvSpPr>
          <p:cNvPr id="637956" name="Rectangle 4"/>
          <p:cNvSpPr>
            <a:spLocks noChangeArrowheads="1"/>
          </p:cNvSpPr>
          <p:nvPr/>
        </p:nvSpPr>
        <p:spPr bwMode="auto">
          <a:xfrm>
            <a:off x="684212" y="1830339"/>
            <a:ext cx="10591800" cy="101566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"    example of white space  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clean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s.</a:t>
            </a:r>
            <a:r>
              <a:rPr lang="en-US" sz="2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strip()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print(clean) #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example of white space</a:t>
            </a:r>
          </a:p>
        </p:txBody>
      </p:sp>
      <p:sp>
        <p:nvSpPr>
          <p:cNvPr id="637958" name="Rectangle 6"/>
          <p:cNvSpPr>
            <a:spLocks noChangeArrowheads="1"/>
          </p:cNvSpPr>
          <p:nvPr/>
        </p:nvSpPr>
        <p:spPr bwMode="auto">
          <a:xfrm>
            <a:off x="684212" y="3693442"/>
            <a:ext cx="10591800" cy="101566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" \t\nHello!!! \n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clean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s.</a:t>
            </a:r>
            <a:r>
              <a:rPr lang="en-US" sz="2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strip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 ',' ,'!', '\n','\t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print(clean) #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Hello</a:t>
            </a:r>
          </a:p>
        </p:txBody>
      </p:sp>
      <p:sp>
        <p:nvSpPr>
          <p:cNvPr id="637959" name="Rectangle 7"/>
          <p:cNvSpPr>
            <a:spLocks noChangeArrowheads="1"/>
          </p:cNvSpPr>
          <p:nvPr/>
        </p:nvSpPr>
        <p:spPr bwMode="auto">
          <a:xfrm>
            <a:off x="684212" y="5636277"/>
            <a:ext cx="10591800" cy="70788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"   C# 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clean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s.</a:t>
            </a:r>
            <a:r>
              <a:rPr lang="en-US" sz="2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lstrip()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#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clean = "C# 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30073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What is a String?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Manipulating Strings</a:t>
            </a:r>
          </a:p>
          <a:p>
            <a:pPr lvl="1">
              <a:lnSpc>
                <a:spcPts val="4000"/>
              </a:lnSpc>
            </a:pPr>
            <a:r>
              <a:rPr lang="en-US" dirty="0"/>
              <a:t>Comparing, Concatenating, Searching</a:t>
            </a:r>
          </a:p>
          <a:p>
            <a:pPr lvl="1">
              <a:lnSpc>
                <a:spcPts val="4000"/>
              </a:lnSpc>
            </a:pPr>
            <a:r>
              <a:rPr lang="en-US" dirty="0"/>
              <a:t>Extracting Substrings, Splitting</a:t>
            </a:r>
          </a:p>
          <a:p>
            <a:pPr marL="514350" indent="-514350">
              <a:lnSpc>
                <a:spcPts val="4000"/>
              </a:lnSpc>
              <a:buFont typeface="+mj-lt"/>
              <a:buAutoNum type="arabicPeriod"/>
            </a:pPr>
            <a:r>
              <a:rPr lang="en-US" dirty="0"/>
              <a:t>Building and Modifying Strings</a:t>
            </a:r>
          </a:p>
          <a:p>
            <a:pPr lvl="1">
              <a:lnSpc>
                <a:spcPts val="4000"/>
              </a:lnSpc>
            </a:pPr>
            <a:r>
              <a:rPr lang="en-US" dirty="0" smtClean="0"/>
              <a:t>Operator</a:t>
            </a:r>
            <a:r>
              <a:rPr lang="bg-BG" dirty="0" smtClean="0"/>
              <a:t> +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304212" y="1638368"/>
            <a:ext cx="3429001" cy="4421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235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type="body" idx="1"/>
          </p:nvPr>
        </p:nvSpPr>
        <p:spPr>
          <a:xfrm>
            <a:off x="1446212" y="5754968"/>
            <a:ext cx="8938472" cy="688256"/>
          </a:xfrm>
        </p:spPr>
        <p:txBody>
          <a:bodyPr/>
          <a:lstStyle/>
          <a:p>
            <a:r>
              <a:rPr lang="en-US" dirty="0"/>
              <a:t>Exercises in class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 Operations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337157" y="866750"/>
            <a:ext cx="3524026" cy="363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8165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Building and Modifying Strings</a:t>
            </a:r>
            <a:endParaRPr lang="bg-BG" sz="4800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1"/>
              <a:t>Using the StringBuilder Class</a:t>
            </a:r>
          </a:p>
        </p:txBody>
      </p:sp>
      <p:pic>
        <p:nvPicPr>
          <p:cNvPr id="31746" name="Picture 2" descr="http://www.rpwages.com/images/crane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5502" y="1734120"/>
            <a:ext cx="4617820" cy="28956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9594957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  <a:endParaRPr lang="bg-BG" dirty="0"/>
          </a:p>
        </p:txBody>
      </p:sp>
      <p:sp>
        <p:nvSpPr>
          <p:cNvPr id="43417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600" dirty="0"/>
              <a:t>Strings are </a:t>
            </a:r>
            <a:r>
              <a:rPr lang="en-US" sz="3600" b="1" dirty="0">
                <a:solidFill>
                  <a:schemeClr val="tx2">
                    <a:lumMod val="75000"/>
                  </a:schemeClr>
                </a:solidFill>
              </a:rPr>
              <a:t>immutable</a:t>
            </a:r>
            <a:r>
              <a:rPr lang="en-US" sz="3600" dirty="0"/>
              <a:t> sequences of </a:t>
            </a:r>
            <a:br>
              <a:rPr lang="en-US" sz="3600" dirty="0"/>
            </a:br>
            <a:r>
              <a:rPr lang="en-US" sz="3600" dirty="0"/>
              <a:t>characters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noProof="1"/>
              <a:t>Changes to the string create a new object, </a:t>
            </a:r>
            <a:br>
              <a:rPr lang="en-US" noProof="1"/>
            </a:br>
            <a:r>
              <a:rPr lang="en-US" noProof="1"/>
              <a:t>instead of modifying the old one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36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6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6612" y="2426312"/>
            <a:ext cx="3184135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34075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Strings and Text Processing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https://softuni.bg/courses/programming-fundamentals</a:t>
            </a:r>
            <a:endParaRPr lang="en-US" dirty="0"/>
          </a:p>
        </p:txBody>
      </p:sp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0249" y="3996240"/>
            <a:ext cx="1726158" cy="932887"/>
          </a:xfrm>
          <a:prstGeom prst="roundRect">
            <a:avLst>
              <a:gd name="adj" fmla="val 2953"/>
            </a:avLst>
          </a:prstGeom>
        </p:spPr>
      </p:pic>
      <p:pic>
        <p:nvPicPr>
          <p:cNvPr id="15" name="Picture 14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1602" y="1255207"/>
            <a:ext cx="1752140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19" name="Picture 18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2764" y="1255208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20" name="Picture 19">
            <a:hlinkClick r:id="rId10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2764" y="5373443"/>
            <a:ext cx="3352800" cy="849557"/>
          </a:xfrm>
          <a:prstGeom prst="roundRect">
            <a:avLst>
              <a:gd name="adj" fmla="val 3159"/>
            </a:avLst>
          </a:prstGeom>
        </p:spPr>
      </p:pic>
      <p:pic>
        <p:nvPicPr>
          <p:cNvPr id="22" name="Picture 21">
            <a:hlinkClick r:id="rId12"/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358563" y="5373443"/>
            <a:ext cx="2753589" cy="849556"/>
          </a:xfrm>
          <a:prstGeom prst="roundRect">
            <a:avLst>
              <a:gd name="adj" fmla="val 2953"/>
            </a:avLst>
          </a:prstGeom>
        </p:spPr>
      </p:pic>
      <p:pic>
        <p:nvPicPr>
          <p:cNvPr id="23" name="Picture 22">
            <a:hlinkClick r:id="rId14"/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633728" y="5373443"/>
            <a:ext cx="4073042" cy="84955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765249" y="2577353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25" name="Picture 24">
            <a:hlinkClick r:id="rId18"/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377182" y="1391286"/>
            <a:ext cx="5993358" cy="550371"/>
          </a:xfrm>
          <a:prstGeom prst="roundRect">
            <a:avLst>
              <a:gd name="adj" fmla="val 3159"/>
            </a:avLst>
          </a:prstGeom>
        </p:spPr>
      </p:pic>
      <p:pic>
        <p:nvPicPr>
          <p:cNvPr id="4" name="Picture 3">
            <a:hlinkClick r:id="rId20"/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3046412" y="2380769"/>
            <a:ext cx="1922519" cy="854925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10267695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bg-BG" dirty="0"/>
          </a:p>
          <a:p>
            <a:endParaRPr lang="bg-BG" sz="2400" dirty="0"/>
          </a:p>
          <a:p>
            <a:endParaRPr lang="bg-BG" sz="2400" dirty="0"/>
          </a:p>
          <a:p>
            <a:endParaRPr lang="bg-BG" sz="2400" dirty="0"/>
          </a:p>
          <a:p>
            <a:pPr>
              <a:spcBef>
                <a:spcPts val="1800"/>
              </a:spcBef>
            </a:pPr>
            <a:r>
              <a:rPr lang="en-US" sz="2400" dirty="0"/>
              <a:t>Attribution: this work may contain portions from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4"/>
              </a:rPr>
              <a:t>Fundamentals of Computer Programming with C#</a:t>
            </a:r>
            <a:r>
              <a:rPr lang="en-US" sz="2000" dirty="0"/>
              <a:t>" book by Svetlin Nakov &amp; Co. under </a:t>
            </a:r>
            <a:r>
              <a:rPr lang="en-US" sz="2000" dirty="0">
                <a:hlinkClick r:id="rId5"/>
              </a:rPr>
              <a:t>CC-BY-SA</a:t>
            </a:r>
            <a:r>
              <a:rPr lang="en-US" sz="2000" dirty="0"/>
              <a:t> license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6"/>
              </a:rPr>
              <a:t>C# Part I</a:t>
            </a:r>
            <a:r>
              <a:rPr lang="en-US" sz="2000" dirty="0"/>
              <a:t>" course by </a:t>
            </a:r>
            <a:r>
              <a:rPr lang="en-US" sz="2000" noProof="1"/>
              <a:t>Telerik Academy</a:t>
            </a:r>
            <a:r>
              <a:rPr lang="en-US" sz="2000" dirty="0"/>
              <a:t> under </a:t>
            </a:r>
            <a:r>
              <a:rPr lang="en-US" sz="2000" dirty="0">
                <a:hlinkClick r:id="rId7"/>
              </a:rPr>
              <a:t>CC-BY-NC-SA</a:t>
            </a:r>
            <a:r>
              <a:rPr lang="en-US" sz="2000" dirty="0"/>
              <a:t> license 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8"/>
              </a:rPr>
              <a:t>C# Part II</a:t>
            </a:r>
            <a:r>
              <a:rPr lang="en-US" sz="2000" dirty="0"/>
              <a:t>" course by </a:t>
            </a:r>
            <a:r>
              <a:rPr lang="en-US" sz="2000" noProof="1"/>
              <a:t>Telerik Academy</a:t>
            </a:r>
            <a:r>
              <a:rPr lang="en-US" sz="2000" dirty="0"/>
              <a:t> under </a:t>
            </a:r>
            <a:r>
              <a:rPr lang="en-US" sz="2000" dirty="0">
                <a:hlinkClick r:id="rId7"/>
              </a:rPr>
              <a:t>CC-BY-NC-SA</a:t>
            </a:r>
            <a:r>
              <a:rPr lang="en-US" sz="2000" dirty="0"/>
              <a:t> license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19992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Foundation – </a:t>
            </a:r>
            <a:r>
              <a:rPr lang="en-US" sz="3200" noProof="1">
                <a:hlinkClick r:id="rId3"/>
              </a:rPr>
              <a:t>softuni.org</a:t>
            </a:r>
            <a:endParaRPr lang="en-US" sz="32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descr="http://softuni.bg">
            <a:hlinkClick r:id="rId4" tooltip="Software University"/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6400" y="1594686"/>
            <a:ext cx="1701050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descr="http://softuni.org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descr="http://www.facebook.com/SoftwareUniversity">
            <a:hlinkClick r:id="rId10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http://www.youtube.com/SoftwareUniversity">
            <a:hlinkClick r:id="rId6" tooltip="Software University YouTube Video Channel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>
            <a:hlinkClick r:id="rId7" tooltip="Software University Discussion Forum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4"/>
          </p:cNvPr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762304" y="3093954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9069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sp>
        <p:nvSpPr>
          <p:cNvPr id="6" name="Content Placeholder 2"/>
          <p:cNvSpPr>
            <a:spLocks noGrp="1"/>
          </p:cNvSpPr>
          <p:nvPr/>
        </p:nvSpPr>
        <p:spPr>
          <a:xfrm>
            <a:off x="192001" y="1794761"/>
            <a:ext cx="11804822" cy="3268479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r>
              <a:rPr lang="en-US" sz="6000" b="1" dirty="0"/>
              <a:t/>
            </a:r>
            <a:br>
              <a:rPr lang="en-US" sz="6000" b="1" dirty="0"/>
            </a:br>
            <a:r>
              <a:rPr lang="en-US" sz="11500" b="1" dirty="0" smtClean="0"/>
              <a:t>#</a:t>
            </a:r>
            <a:endParaRPr lang="en-US" sz="6000" b="1" noProof="1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25403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5470525"/>
            <a:ext cx="8938472" cy="820600"/>
          </a:xfrm>
        </p:spPr>
        <p:txBody>
          <a:bodyPr/>
          <a:lstStyle/>
          <a:p>
            <a:r>
              <a:rPr lang="en-US" dirty="0"/>
              <a:t>Strings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0200" y="6432550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1026" name="Picture 2" descr="Image result for string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8836" y="1584325"/>
            <a:ext cx="7053224" cy="333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36185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 smtClean="0"/>
              <a:t>String </a:t>
            </a:r>
            <a:r>
              <a:rPr lang="en-US" sz="3600" dirty="0"/>
              <a:t>objects contain an </a:t>
            </a: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immutable </a:t>
            </a:r>
            <a:r>
              <a:rPr lang="en-US" sz="3600" dirty="0"/>
              <a:t>(read-only) sequence of characters</a:t>
            </a:r>
          </a:p>
          <a:p>
            <a:pPr marL="304747" lvl="1" indent="-304747">
              <a:buClr>
                <a:srgbClr val="F2B254"/>
              </a:buClr>
              <a:buSzPct val="100000"/>
            </a:pPr>
            <a:endParaRPr lang="en-US" sz="3600" dirty="0"/>
          </a:p>
          <a:p>
            <a:pPr marL="304747" lvl="1" indent="-304747">
              <a:buClr>
                <a:srgbClr val="F2B254"/>
              </a:buClr>
              <a:buSzPct val="100000"/>
            </a:pPr>
            <a:endParaRPr lang="en-US" sz="3600" dirty="0"/>
          </a:p>
          <a:p>
            <a:pPr marL="304747" lvl="1" indent="-304747">
              <a:buClr>
                <a:srgbClr val="F2B254"/>
              </a:buClr>
              <a:buSzPct val="100000"/>
            </a:pPr>
            <a:endParaRPr lang="en-US" sz="3600" dirty="0"/>
          </a:p>
          <a:p>
            <a:r>
              <a:rPr lang="en-US" sz="3600" dirty="0"/>
              <a:t>Before initializing, a string variable has </a:t>
            </a:r>
            <a:r>
              <a:rPr lang="en-US" sz="36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nsolas" pitchFamily="49" charset="0"/>
                <a:cs typeface="Consolas" pitchFamily="49" charset="0"/>
              </a:rPr>
              <a:t>'' </a:t>
            </a:r>
            <a:r>
              <a:rPr lang="en-US" sz="3600" dirty="0" smtClean="0"/>
              <a:t>value</a:t>
            </a:r>
            <a:endParaRPr lang="en-US" sz="3600" dirty="0"/>
          </a:p>
          <a:p>
            <a:endParaRPr lang="en-US" sz="3200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String?</a:t>
            </a:r>
          </a:p>
        </p:txBody>
      </p:sp>
      <p:pic>
        <p:nvPicPr>
          <p:cNvPr id="2054" name="Picture 6" descr="Image result for string programm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3097" y="2057400"/>
            <a:ext cx="5719454" cy="2336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3160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118" name="Rectangle 6"/>
          <p:cNvSpPr>
            <a:spLocks noGrp="1" noChangeArrowheads="1"/>
          </p:cNvSpPr>
          <p:nvPr>
            <p:ph type="title"/>
          </p:nvPr>
        </p:nvSpPr>
        <p:spPr>
          <a:xfrm>
            <a:off x="1626222" y="4441336"/>
            <a:ext cx="8938472" cy="820600"/>
          </a:xfrm>
          <a:noFill/>
          <a:ln/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Manipulating Strings</a:t>
            </a:r>
            <a:endParaRPr lang="bg-B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6222" y="5287510"/>
            <a:ext cx="8938472" cy="1339204"/>
          </a:xfrm>
        </p:spPr>
        <p:txBody>
          <a:bodyPr/>
          <a:lstStyle/>
          <a:p>
            <a:r>
              <a:rPr lang="en-US" dirty="0"/>
              <a:t>Comparing, Concatenating, Searching, Extracting Substrings, Splitting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3198812" y="914400"/>
            <a:ext cx="7255266" cy="3255249"/>
            <a:chOff x="1598108" y="2993151"/>
            <a:chExt cx="7255266" cy="3255249"/>
          </a:xfrm>
        </p:grpSpPr>
        <p:pic>
          <p:nvPicPr>
            <p:cNvPr id="60417" name="Picture 1" descr="C:\Trash\sinaps.png"/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98108" y="3560312"/>
              <a:ext cx="5793292" cy="2688088"/>
            </a:xfrm>
            <a:prstGeom prst="rect">
              <a:avLst/>
            </a:prstGeom>
            <a:noFill/>
          </p:spPr>
        </p:pic>
        <p:pic>
          <p:nvPicPr>
            <p:cNvPr id="1030" name="Picture 6" descr="http://images.wikia.com/fallout/images/6/6e/Tweezers.png"/>
            <p:cNvPicPr>
              <a:picLocks noChangeAspect="1" noChangeArrowheads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665600">
              <a:off x="4639355" y="2993151"/>
              <a:ext cx="4214019" cy="22088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374437428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76173" name="Rectangle 1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Several ways to compare two strings: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Dictionary-based string comparison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Case-sensitive</a:t>
            </a:r>
            <a:endParaRPr lang="en-US" dirty="0"/>
          </a:p>
          <a:p>
            <a:pPr lvl="2">
              <a:lnSpc>
                <a:spcPct val="100000"/>
              </a:lnSpc>
            </a:pPr>
            <a:endParaRPr lang="en-US" dirty="0"/>
          </a:p>
          <a:p>
            <a:pPr lvl="2">
              <a:lnSpc>
                <a:spcPct val="100000"/>
              </a:lnSpc>
            </a:pPr>
            <a:endParaRPr lang="en-US" dirty="0"/>
          </a:p>
          <a:p>
            <a:pPr lvl="2">
              <a:lnSpc>
                <a:spcPct val="100000"/>
              </a:lnSpc>
              <a:spcBef>
                <a:spcPts val="3600"/>
              </a:spcBef>
            </a:pPr>
            <a:r>
              <a:rPr lang="en-US" dirty="0" smtClean="0"/>
              <a:t>Case-insensitive</a:t>
            </a:r>
            <a:endParaRPr lang="en-US" dirty="0"/>
          </a:p>
        </p:txBody>
      </p:sp>
      <p:sp>
        <p:nvSpPr>
          <p:cNvPr id="4761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Strings</a:t>
            </a:r>
            <a:endParaRPr lang="bg-BG" dirty="0"/>
          </a:p>
        </p:txBody>
      </p:sp>
      <p:sp>
        <p:nvSpPr>
          <p:cNvPr id="476164" name="Rectangle 4"/>
          <p:cNvSpPr>
            <a:spLocks noChangeArrowheads="1"/>
          </p:cNvSpPr>
          <p:nvPr/>
        </p:nvSpPr>
        <p:spPr bwMode="auto">
          <a:xfrm>
            <a:off x="1217612" y="3124776"/>
            <a:ext cx="9982200" cy="151426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print(str1 &lt;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str2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print(str1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str2)</a:t>
            </a: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print(str1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==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str2)</a:t>
            </a: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print(str1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&lt;=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str2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76165" name="Rectangle 5"/>
          <p:cNvSpPr>
            <a:spLocks noChangeArrowheads="1"/>
          </p:cNvSpPr>
          <p:nvPr/>
        </p:nvSpPr>
        <p:spPr bwMode="auto">
          <a:xfrm>
            <a:off x="1198706" y="5415280"/>
            <a:ext cx="10001106" cy="44781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print(str1.lower()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str2.lower())</a:t>
            </a: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4368061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Concatenating Strings</a:t>
            </a:r>
            <a:endParaRPr lang="bg-BG" dirty="0"/>
          </a:p>
        </p:txBody>
      </p:sp>
      <p:sp>
        <p:nvSpPr>
          <p:cNvPr id="477187" name="Rectangle 3"/>
          <p:cNvSpPr>
            <a:spLocks noGrp="1" noChangeArrowheads="1"/>
          </p:cNvSpPr>
          <p:nvPr>
            <p:ph idx="1"/>
          </p:nvPr>
        </p:nvSpPr>
        <p:spPr>
          <a:xfrm>
            <a:off x="303212" y="1143001"/>
            <a:ext cx="11263200" cy="531018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There are two ways to combine strings: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Using the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join()</a:t>
            </a:r>
            <a:r>
              <a:rPr lang="en-US" dirty="0" smtClean="0"/>
              <a:t> </a:t>
            </a:r>
            <a:r>
              <a:rPr lang="en-US" dirty="0"/>
              <a:t>method</a:t>
            </a:r>
          </a:p>
          <a:p>
            <a:pPr lvl="1">
              <a:lnSpc>
                <a:spcPct val="100000"/>
              </a:lnSpc>
            </a:pPr>
            <a:endParaRPr lang="en-US" sz="2800" dirty="0"/>
          </a:p>
          <a:p>
            <a:pPr lvl="1">
              <a:lnSpc>
                <a:spcPct val="100000"/>
              </a:lnSpc>
              <a:spcBef>
                <a:spcPts val="1000"/>
              </a:spcBef>
            </a:pPr>
            <a:r>
              <a:rPr lang="en-US" dirty="0"/>
              <a:t>Using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  <a:r>
              <a:rPr lang="en-US" dirty="0"/>
              <a:t> or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+=</a:t>
            </a:r>
            <a:r>
              <a:rPr lang="en-US" dirty="0"/>
              <a:t> operators</a:t>
            </a:r>
          </a:p>
          <a:p>
            <a:pPr lvl="1">
              <a:lnSpc>
                <a:spcPct val="100000"/>
              </a:lnSpc>
            </a:pPr>
            <a:endParaRPr lang="en-US" sz="2800" dirty="0"/>
          </a:p>
          <a:p>
            <a:pPr>
              <a:lnSpc>
                <a:spcPct val="100000"/>
              </a:lnSpc>
              <a:spcBef>
                <a:spcPts val="3600"/>
              </a:spcBef>
            </a:pPr>
            <a:r>
              <a:rPr lang="en-US" dirty="0"/>
              <a:t>Any object can be appended to a string</a:t>
            </a:r>
          </a:p>
        </p:txBody>
      </p:sp>
      <p:sp>
        <p:nvSpPr>
          <p:cNvPr id="477188" name="Rectangle 4"/>
          <p:cNvSpPr>
            <a:spLocks noChangeArrowheads="1"/>
          </p:cNvSpPr>
          <p:nvPr/>
        </p:nvSpPr>
        <p:spPr bwMode="auto">
          <a:xfrm>
            <a:off x="1065212" y="2546121"/>
            <a:ext cx="10058400" cy="43088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''.join(str1, str2) 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77190" name="Rectangle 6"/>
          <p:cNvSpPr>
            <a:spLocks noChangeArrowheads="1"/>
          </p:cNvSpPr>
          <p:nvPr/>
        </p:nvSpPr>
        <p:spPr bwMode="auto">
          <a:xfrm>
            <a:off x="1065212" y="3796791"/>
            <a:ext cx="10058400" cy="76944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str1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str2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str3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+=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str1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77191" name="Rectangle 7"/>
          <p:cNvSpPr>
            <a:spLocks noChangeArrowheads="1"/>
          </p:cNvSpPr>
          <p:nvPr/>
        </p:nvSpPr>
        <p:spPr bwMode="auto">
          <a:xfrm>
            <a:off x="760412" y="5422855"/>
            <a:ext cx="10363200" cy="110799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name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"Peter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age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22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name + " " +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str(age) #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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"Peter 22"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0977068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606211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945573"/>
            <a:ext cx="11804822" cy="557035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Finding a character or substring within given string</a:t>
            </a:r>
          </a:p>
          <a:p>
            <a:pPr lvl="1">
              <a:lnSpc>
                <a:spcPct val="100000"/>
              </a:lnSpc>
              <a:spcAft>
                <a:spcPts val="0"/>
              </a:spcAft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str.find(term)</a:t>
            </a:r>
            <a:r>
              <a:rPr lang="en-US" noProof="1" smtClean="0"/>
              <a:t> </a:t>
            </a:r>
            <a:r>
              <a:rPr lang="en-US" noProof="1"/>
              <a:t>– returns the index of the first occurrence of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term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noProof="1"/>
              <a:t>in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</a:t>
            </a:r>
          </a:p>
          <a:p>
            <a:pPr lvl="2">
              <a:lnSpc>
                <a:spcPct val="100000"/>
              </a:lnSpc>
              <a:spcAft>
                <a:spcPts val="0"/>
              </a:spcAft>
            </a:pPr>
            <a:r>
              <a:rPr lang="en-US" noProof="1" smtClean="0"/>
              <a:t>Throws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exception</a:t>
            </a:r>
            <a:r>
              <a:rPr lang="en-US" noProof="1" smtClean="0"/>
              <a:t> </a:t>
            </a:r>
            <a:r>
              <a:rPr lang="en-US" noProof="1"/>
              <a:t>if there is no match</a:t>
            </a:r>
          </a:p>
          <a:p>
            <a:pPr marL="377887" lvl="1" indent="0">
              <a:lnSpc>
                <a:spcPct val="100000"/>
              </a:lnSpc>
              <a:buNone/>
            </a:pPr>
            <a:endParaRPr lang="en-US" sz="2800" dirty="0">
              <a:latin typeface="Courier New" pitchFamily="49" charset="0"/>
            </a:endParaRPr>
          </a:p>
          <a:p>
            <a:pPr lvl="1">
              <a:lnSpc>
                <a:spcPct val="100000"/>
              </a:lnSpc>
              <a:spcBef>
                <a:spcPts val="1800"/>
              </a:spcBef>
            </a:pPr>
            <a:endParaRPr lang="en-US" dirty="0"/>
          </a:p>
          <a:p>
            <a:pPr lvl="1">
              <a:lnSpc>
                <a:spcPct val="100000"/>
              </a:lnSpc>
              <a:spcBef>
                <a:spcPts val="1800"/>
              </a:spcBef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str.rfind(term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noProof="1"/>
              <a:t> – returns the index of the last occurrence of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term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noProof="1"/>
              <a:t>in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</a:t>
            </a:r>
          </a:p>
          <a:p>
            <a:pPr lvl="1">
              <a:lnSpc>
                <a:spcPct val="100000"/>
              </a:lnSpc>
              <a:spcBef>
                <a:spcPts val="1800"/>
              </a:spcBef>
            </a:pPr>
            <a:endParaRPr lang="en-US" noProof="1">
              <a:latin typeface="Courier New" pitchFamily="49" charset="0"/>
            </a:endParaRPr>
          </a:p>
        </p:txBody>
      </p:sp>
      <p:sp>
        <p:nvSpPr>
          <p:cNvPr id="6062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Searching in Strings</a:t>
            </a:r>
            <a:endParaRPr lang="bg-BG" dirty="0"/>
          </a:p>
        </p:txBody>
      </p:sp>
      <p:sp>
        <p:nvSpPr>
          <p:cNvPr id="606214" name="Rectangle 6"/>
          <p:cNvSpPr>
            <a:spLocks noChangeArrowheads="1"/>
          </p:cNvSpPr>
          <p:nvPr/>
        </p:nvSpPr>
        <p:spPr bwMode="auto">
          <a:xfrm>
            <a:off x="912812" y="3219271"/>
            <a:ext cx="10210800" cy="12003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email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"vasko@gmail.org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firstIndex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email.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find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("@") #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noIndex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email.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find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("/") # Exception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06215" name="Rectangle 7"/>
          <p:cNvSpPr>
            <a:spLocks noChangeArrowheads="1"/>
          </p:cNvSpPr>
          <p:nvPr/>
        </p:nvSpPr>
        <p:spPr bwMode="auto">
          <a:xfrm>
            <a:off x="912811" y="5722203"/>
            <a:ext cx="10210801" cy="83099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verse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"To be or not to be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.."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lastIndex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verse.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rfind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be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 #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16</a:t>
            </a:r>
          </a:p>
        </p:txBody>
      </p:sp>
      <p:pic>
        <p:nvPicPr>
          <p:cNvPr id="49154" name="Picture 2" descr="http://www.eton.ac/images/search-icon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8612" y="2514600"/>
            <a:ext cx="1905000" cy="1905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286160336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1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3.xml><?xml version="1.0" encoding="utf-8"?>
<a:theme xmlns:a="http://schemas.openxmlformats.org/drawingml/2006/main" name="2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4.xml><?xml version="1.0" encoding="utf-8"?>
<a:theme xmlns:a="http://schemas.openxmlformats.org/drawingml/2006/main" name="4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0</TotalTime>
  <Words>1109</Words>
  <Application>Microsoft Office PowerPoint</Application>
  <PresentationFormat>По избор</PresentationFormat>
  <Paragraphs>271</Paragraphs>
  <Slides>25</Slides>
  <Notes>10</Notes>
  <HiddenSlides>0</HiddenSlides>
  <MMClips>0</MMClips>
  <ScaleCrop>false</ScaleCrop>
  <HeadingPairs>
    <vt:vector size="4" baseType="variant">
      <vt:variant>
        <vt:lpstr>Тема</vt:lpstr>
      </vt:variant>
      <vt:variant>
        <vt:i4>4</vt:i4>
      </vt:variant>
      <vt:variant>
        <vt:lpstr>Заглавия на слайдовете</vt:lpstr>
      </vt:variant>
      <vt:variant>
        <vt:i4>25</vt:i4>
      </vt:variant>
    </vt:vector>
  </HeadingPairs>
  <TitlesOfParts>
    <vt:vector size="29" baseType="lpstr">
      <vt:lpstr>SoftUni 16x9</vt:lpstr>
      <vt:lpstr>1_SoftUni 16x9</vt:lpstr>
      <vt:lpstr>2_SoftUni 16x9</vt:lpstr>
      <vt:lpstr>4_SoftUni 16x9</vt:lpstr>
      <vt:lpstr>Strings and Text Processing</vt:lpstr>
      <vt:lpstr>Table of Contents</vt:lpstr>
      <vt:lpstr>Questions</vt:lpstr>
      <vt:lpstr>Strings</vt:lpstr>
      <vt:lpstr>What is a String?</vt:lpstr>
      <vt:lpstr>Manipulating Strings</vt:lpstr>
      <vt:lpstr>Comparing Strings</vt:lpstr>
      <vt:lpstr>Concatenating Strings</vt:lpstr>
      <vt:lpstr>Searching in Strings</vt:lpstr>
      <vt:lpstr>Problem: Count substring occurrences</vt:lpstr>
      <vt:lpstr>Solution: Count substring occurrences</vt:lpstr>
      <vt:lpstr>Extracting Substrings</vt:lpstr>
      <vt:lpstr>Splitting Strings</vt:lpstr>
      <vt:lpstr>Other String Operations</vt:lpstr>
      <vt:lpstr>Replacing and Deleting Substrings</vt:lpstr>
      <vt:lpstr>Problem: Text filter</vt:lpstr>
      <vt:lpstr>Solution: Text Filter</vt:lpstr>
      <vt:lpstr>Changing Character Casing</vt:lpstr>
      <vt:lpstr>Trimming White Space</vt:lpstr>
      <vt:lpstr>String Operations</vt:lpstr>
      <vt:lpstr>Building and Modifying Strings</vt:lpstr>
      <vt:lpstr>Summary</vt:lpstr>
      <vt:lpstr>Strings and Text Processing</vt:lpstr>
      <vt:lpstr>License</vt:lpstr>
      <vt:lpstr>Free Trainings @ Software University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Strings and Text Processing</dc:title>
  <dc:subject>Programming Fundamentals Course</dc:subject>
  <dc:creator/>
  <cp:keywords>C#, text, string, processing, programming, course, SoftUni, Software University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2017-07-21T12:20:27Z</dcterms:modified>
  <cp:category>programming, software engineering, C#, data structures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